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342" r:id="rId4"/>
    <p:sldId id="343" r:id="rId5"/>
    <p:sldId id="369" r:id="rId6"/>
    <p:sldId id="346" r:id="rId7"/>
    <p:sldId id="379" r:id="rId8"/>
    <p:sldId id="378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80" r:id="rId18"/>
    <p:sldId id="381" r:id="rId19"/>
    <p:sldId id="382" r:id="rId20"/>
    <p:sldId id="385" r:id="rId21"/>
    <p:sldId id="383" r:id="rId22"/>
    <p:sldId id="386" r:id="rId23"/>
    <p:sldId id="387" r:id="rId24"/>
    <p:sldId id="388" r:id="rId25"/>
    <p:sldId id="389" r:id="rId26"/>
    <p:sldId id="390" r:id="rId27"/>
    <p:sldId id="391" r:id="rId28"/>
    <p:sldId id="393" r:id="rId29"/>
    <p:sldId id="394" r:id="rId30"/>
    <p:sldId id="395" r:id="rId31"/>
    <p:sldId id="396" r:id="rId32"/>
    <p:sldId id="392" r:id="rId33"/>
    <p:sldId id="313" r:id="rId34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1410"/>
  </p:normalViewPr>
  <p:slideViewPr>
    <p:cSldViewPr snapToGrid="0" showGuides="1">
      <p:cViewPr varScale="1">
        <p:scale>
          <a:sx n="175" d="100"/>
          <a:sy n="175" d="100"/>
        </p:scale>
        <p:origin x="384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DE6D-BB60-4364-83BA-11DFD05A7E8F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A7C29-8FC5-4396-9826-F74756DF80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50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A7C29-8FC5-4396-9826-F74756DF80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30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1.iphone3</a:t>
            </a:r>
            <a:r>
              <a:rPr kumimoji="1" lang="zh-CN" altLang="en-US" dirty="0"/>
              <a:t>与</a:t>
            </a:r>
            <a:r>
              <a:rPr kumimoji="1" lang="en-US" altLang="zh-CN" dirty="0"/>
              <a:t>iphone4</a:t>
            </a:r>
            <a:r>
              <a:rPr kumimoji="1" lang="zh-CN" altLang="en-US" dirty="0"/>
              <a:t>，屏幕尺寸一样，考虑阅读体验，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像素（理想视口）未发生变化，但物理分辨率提升了一倍，</a:t>
            </a:r>
            <a:r>
              <a:rPr kumimoji="1" lang="en-US" altLang="zh-CN" dirty="0" err="1"/>
              <a:t>dpr</a:t>
            </a:r>
            <a:r>
              <a:rPr kumimoji="1" lang="zh-CN" altLang="en-US" dirty="0"/>
              <a:t>也提升了一倍</a:t>
            </a:r>
            <a:endParaRPr kumimoji="1" lang="en-US" altLang="zh-CN" dirty="0"/>
          </a:p>
          <a:p>
            <a:r>
              <a:rPr kumimoji="1" lang="en-US" altLang="zh-CN" dirty="0"/>
              <a:t>2.iphone6+</a:t>
            </a:r>
            <a:r>
              <a:rPr kumimoji="1" lang="zh-CN" altLang="en-US" dirty="0"/>
              <a:t>的物理像素与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像素的比值并不等于</a:t>
            </a:r>
            <a:r>
              <a:rPr kumimoji="1" lang="en-US" altLang="zh-CN" dirty="0" err="1"/>
              <a:t>dpr</a:t>
            </a:r>
            <a:r>
              <a:rPr kumimoji="1" lang="zh-CN" altLang="en-US" dirty="0"/>
              <a:t>的值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A7C29-8FC5-4396-9826-F74756DF80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02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这里举这个例子，主要是因为有</a:t>
            </a:r>
            <a:r>
              <a:rPr kumimoji="1" lang="en-US" altLang="zh-CN" dirty="0"/>
              <a:t>300ms</a:t>
            </a:r>
            <a:r>
              <a:rPr kumimoji="1" lang="zh-CN" altLang="en-US" dirty="0"/>
              <a:t>的原因是考虑用户的缩放操作，那么通过</a:t>
            </a:r>
            <a:r>
              <a:rPr kumimoji="1" lang="en-US" altLang="zh-CN" dirty="0"/>
              <a:t>viewport</a:t>
            </a:r>
            <a:r>
              <a:rPr kumimoji="1" lang="zh-CN" altLang="en-US" dirty="0"/>
              <a:t>的设置中禁止用户缩放就可以解决这个问题，当然在</a:t>
            </a:r>
            <a:r>
              <a:rPr kumimoji="1" lang="en-US" altLang="zh-CN" dirty="0"/>
              <a:t>iOS11</a:t>
            </a:r>
            <a:r>
              <a:rPr kumimoji="1" lang="zh-CN" altLang="en-US" dirty="0"/>
              <a:t>之后，这个属性的设置变得无效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A7C29-8FC5-4396-9826-F74756DF80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2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47804"/>
            <a:ext cx="7772400" cy="160735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00">
                <a:latin typeface="微软雅黑" pitchFamily="34" charset="-122"/>
                <a:ea typeface="微软雅黑" pitchFamily="34" charset="-122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953416"/>
      </p:ext>
    </p:extLst>
  </p:cSld>
  <p:clrMapOvr>
    <a:masterClrMapping/>
  </p:clrMapOvr>
  <p:transition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8575"/>
            <a:ext cx="5186370" cy="5700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92955"/>
            <a:ext cx="8229600" cy="4405343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方正大黑简体" pitchFamily="2" charset="-122"/>
                <a:ea typeface="方正大黑简体" pitchFamily="2" charset="-122"/>
              </a:defRPr>
            </a:lvl2pPr>
            <a:lvl3pPr>
              <a:defRPr>
                <a:latin typeface="方正大黑简体" pitchFamily="2" charset="-122"/>
                <a:ea typeface="方正大黑简体" pitchFamily="2" charset="-122"/>
              </a:defRPr>
            </a:lvl3pPr>
            <a:lvl4pPr>
              <a:defRPr>
                <a:latin typeface="方正大黑简体" pitchFamily="2" charset="-122"/>
                <a:ea typeface="方正大黑简体" pitchFamily="2" charset="-122"/>
              </a:defRPr>
            </a:lvl4pPr>
            <a:lvl5pPr>
              <a:defRPr>
                <a:latin typeface="方正大黑简体" pitchFamily="2" charset="-122"/>
                <a:ea typeface="方正大黑简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5822737"/>
      </p:ext>
    </p:extLst>
  </p:cSld>
  <p:clrMapOvr>
    <a:masterClrMapping/>
  </p:clrMapOvr>
  <p:transition>
    <p:wipe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3437676"/>
      </p:ext>
    </p:extLst>
  </p:cSld>
  <p:clrMapOvr>
    <a:masterClrMapping/>
  </p:clrMapOvr>
  <p:transition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2013年PPT78模板 拷贝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7938" y="-5292"/>
            <a:ext cx="9151938" cy="572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3700" y="178594"/>
            <a:ext cx="3962400" cy="5701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单击此处标题样式</a:t>
            </a:r>
          </a:p>
        </p:txBody>
      </p:sp>
    </p:spTree>
    <p:extLst>
      <p:ext uri="{BB962C8B-B14F-4D97-AF65-F5344CB8AC3E}">
        <p14:creationId xmlns:p14="http://schemas.microsoft.com/office/powerpoint/2010/main" val="254866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wipe dir="u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aiolos1111/article/details/5191979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#search=v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mfe/lib-flexibl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tcss/autoprefixer" TargetMode="External"/><Relationship Id="rId2" Type="http://schemas.openxmlformats.org/officeDocument/2006/relationships/hyperlink" Target="http://www.ruanyifeng.com/blog/2015/07/flex-gramma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post/5b3cc9836fb9a04f9a5cb0e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p.weixin.qq.com/s/TntqjAaUEwdnC7WJvjQlX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h5.kuyin123.com/act/redpack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intcodeapp.com/news/iphone-6-screens-demystifi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0080" y="1349021"/>
            <a:ext cx="7772400" cy="1607355"/>
          </a:xfrm>
        </p:spPr>
        <p:txBody>
          <a:bodyPr/>
          <a:lstStyle/>
          <a:p>
            <a:r>
              <a:rPr lang="zh-CN" altLang="en-US" sz="4500" dirty="0">
                <a:solidFill>
                  <a:srgbClr val="002060"/>
                </a:solidFill>
              </a:rPr>
              <a:t>移动端</a:t>
            </a:r>
            <a:r>
              <a:rPr lang="en-US" altLang="zh-CN" sz="4500" dirty="0">
                <a:solidFill>
                  <a:srgbClr val="002060"/>
                </a:solidFill>
              </a:rPr>
              <a:t>web</a:t>
            </a:r>
            <a:r>
              <a:rPr lang="zh-CN" altLang="en-US" sz="4500" dirty="0">
                <a:solidFill>
                  <a:srgbClr val="002060"/>
                </a:solidFill>
              </a:rPr>
              <a:t>开发基础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2960" y="2956376"/>
            <a:ext cx="740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BE72B8-E581-494D-BE26-0870D54955CA}"/>
              </a:ext>
            </a:extLst>
          </p:cNvPr>
          <p:cNvSpPr txBox="1"/>
          <p:nvPr/>
        </p:nvSpPr>
        <p:spPr>
          <a:xfrm>
            <a:off x="6711373" y="4332850"/>
            <a:ext cx="1701107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研发一部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酷音铃声项目组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余昳超</a:t>
            </a:r>
          </a:p>
        </p:txBody>
      </p:sp>
    </p:spTree>
    <p:extLst>
      <p:ext uri="{BB962C8B-B14F-4D97-AF65-F5344CB8AC3E}">
        <p14:creationId xmlns:p14="http://schemas.microsoft.com/office/powerpoint/2010/main" val="102267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</a:t>
            </a:r>
            <a:r>
              <a:rPr lang="en-US" altLang="zh-CN" dirty="0"/>
              <a:t>viewport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AA39B6-4F8F-8D42-A48F-BB386999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9" y="1765208"/>
            <a:ext cx="5541994" cy="2660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541CA2-6A01-D146-8E2B-B5C3A0E6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34" y="1765208"/>
            <a:ext cx="5270500" cy="203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0D1A48-0240-1A41-97D1-3F29E72C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35" y="1765208"/>
            <a:ext cx="8146265" cy="1616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1EB4D4-BE4A-2B45-BF2C-0D917228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860" y="2646400"/>
            <a:ext cx="4013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735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viewport</a:t>
            </a:r>
            <a:r>
              <a:rPr lang="zh-CN" altLang="en-US" dirty="0"/>
              <a:t>的属性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sz="1800" dirty="0"/>
              <a:t>&lt;meta name="viewport" content="width=device-width, initial-scale=1.0"&gt;</a:t>
            </a:r>
          </a:p>
          <a:p>
            <a:pPr marL="342900" lvl="1" indent="0">
              <a:buNone/>
            </a:pPr>
            <a:endParaRPr lang="en-US" altLang="zh-CN" sz="1800" dirty="0"/>
          </a:p>
          <a:p>
            <a:pPr lvl="1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D23DBE-DE87-8641-9F9D-3F9877E2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030661"/>
            <a:ext cx="805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7608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小实验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页面上放置一个宽度为</a:t>
            </a:r>
            <a:r>
              <a:rPr lang="en-US" altLang="zh-CN" sz="1800" dirty="0"/>
              <a:t>100px</a:t>
            </a:r>
            <a:r>
              <a:rPr lang="zh-CN" altLang="en-US" sz="1800" dirty="0"/>
              <a:t>的</a:t>
            </a:r>
            <a:r>
              <a:rPr lang="en-US" altLang="zh-CN" sz="1800" dirty="0"/>
              <a:t>div</a:t>
            </a:r>
            <a:r>
              <a:rPr lang="zh-CN" altLang="en-US" sz="1800" dirty="0"/>
              <a:t>，同时将</a:t>
            </a:r>
            <a:r>
              <a:rPr lang="en-US" altLang="zh-CN" sz="1800" dirty="0"/>
              <a:t>viewport</a:t>
            </a:r>
            <a:r>
              <a:rPr lang="zh-CN" altLang="en-US" sz="1800" dirty="0"/>
              <a:t>的</a:t>
            </a:r>
            <a:r>
              <a:rPr lang="en-US" altLang="zh-CN" sz="1800" dirty="0"/>
              <a:t>width</a:t>
            </a:r>
            <a:r>
              <a:rPr lang="zh-CN" altLang="en-US" sz="1800" dirty="0"/>
              <a:t>设置为</a:t>
            </a:r>
            <a:r>
              <a:rPr lang="en-US" altLang="zh-CN" sz="1800" dirty="0"/>
              <a:t>100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同上，只是将</a:t>
            </a:r>
            <a:r>
              <a:rPr lang="en-US" altLang="zh-CN" sz="1800" dirty="0"/>
              <a:t>viewport</a:t>
            </a:r>
            <a:r>
              <a:rPr lang="zh-CN" altLang="en-US" sz="1800" dirty="0"/>
              <a:t>设置为</a:t>
            </a:r>
            <a:r>
              <a:rPr lang="en-US" altLang="zh-CN" sz="1800" dirty="0"/>
              <a:t>device-width</a:t>
            </a:r>
            <a:r>
              <a:rPr lang="zh-CN" altLang="en-US" sz="1800" dirty="0"/>
              <a:t>，通过</a:t>
            </a:r>
            <a:r>
              <a:rPr lang="en-US" altLang="zh-CN" sz="1800" dirty="0" err="1"/>
              <a:t>document.documentElement.clientWidth</a:t>
            </a:r>
            <a:r>
              <a:rPr lang="zh-CN" altLang="en-US" sz="1800" dirty="0"/>
              <a:t>查看数值，进行缩放操作之后，再查看数值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980178-39E8-4042-AEEB-841C11B0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0" y="748574"/>
            <a:ext cx="3824118" cy="441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D7C1AA-458A-F543-906B-9F94C950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89" y="2306906"/>
            <a:ext cx="3987800" cy="63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161356-7F58-2443-9A2C-4ED90EED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438" y="3298408"/>
            <a:ext cx="3510534" cy="5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8715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实验结论：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调整</a:t>
            </a:r>
            <a:r>
              <a:rPr lang="en-US" altLang="zh-CN" sz="1800" dirty="0"/>
              <a:t>viewport</a:t>
            </a:r>
            <a:r>
              <a:rPr lang="zh-CN" altLang="en-US" sz="1800" dirty="0"/>
              <a:t>会影响布局的结果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页面的布局的过程可以猜想为：根据设置好的</a:t>
            </a:r>
            <a:r>
              <a:rPr lang="en-US" altLang="zh-CN" sz="1800" dirty="0"/>
              <a:t>viewport</a:t>
            </a:r>
            <a:r>
              <a:rPr lang="zh-CN" altLang="en-US" sz="1800" dirty="0"/>
              <a:t>进行布局，在最终呈现之前，会有一个缩放的过程以铺满全屏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对页面进行缩放操作并不影响</a:t>
            </a:r>
            <a:r>
              <a:rPr lang="en-US" altLang="zh-CN" sz="1800" dirty="0"/>
              <a:t>viewport</a:t>
            </a:r>
            <a:r>
              <a:rPr lang="zh-CN" altLang="en-US" sz="1800" dirty="0"/>
              <a:t>的大小，即不会触发重新布局（这也符合预期的，如果缩放会触发重新布局，必然会引起性能问题）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34125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</a:t>
            </a:r>
            <a:r>
              <a:rPr lang="en-US" altLang="zh-CN" dirty="0"/>
              <a:t>viewport</a:t>
            </a:r>
            <a:r>
              <a:rPr lang="zh-CN" altLang="en-US" dirty="0"/>
              <a:t>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关于三个</a:t>
            </a:r>
            <a:r>
              <a:rPr lang="en-US" altLang="zh-CN" dirty="0"/>
              <a:t>viewport</a:t>
            </a:r>
            <a:r>
              <a:rPr lang="zh-CN" altLang="en-US" dirty="0"/>
              <a:t>的理论可以参考以下资料</a:t>
            </a:r>
            <a:endParaRPr lang="en-US" altLang="zh-CN" dirty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zh-CN" sz="1800" dirty="0">
                <a:hlinkClick r:id="rId2"/>
              </a:rPr>
              <a:t>https://blog.csdn.net/aiolos1111/article/details/51919795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这里我们直接提概念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idea</a:t>
            </a:r>
            <a:r>
              <a:rPr lang="zh-CN" altLang="en-US" sz="1800" dirty="0"/>
              <a:t> 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（理想视口）</a:t>
            </a:r>
            <a:r>
              <a:rPr lang="en-US" altLang="zh-CN" sz="1800" dirty="0"/>
              <a:t>——</a:t>
            </a:r>
            <a:r>
              <a:rPr lang="zh-CN" altLang="en-US" sz="1800" dirty="0"/>
              <a:t>设备相关的概念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layout</a:t>
            </a:r>
            <a:r>
              <a:rPr lang="zh-CN" altLang="en-US" sz="1800" dirty="0"/>
              <a:t> 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（布局视口）</a:t>
            </a:r>
            <a:r>
              <a:rPr lang="en-US" altLang="zh-CN" sz="1800" dirty="0"/>
              <a:t> ——</a:t>
            </a:r>
            <a:r>
              <a:rPr lang="zh-CN" altLang="en-US" sz="1800" dirty="0"/>
              <a:t>我们布局时所使用的，前文中关于</a:t>
            </a:r>
            <a:r>
              <a:rPr lang="en-US" altLang="zh-CN" sz="1800" dirty="0"/>
              <a:t>viewport</a:t>
            </a:r>
            <a:r>
              <a:rPr lang="zh-CN" altLang="en-US" sz="1800" dirty="0"/>
              <a:t>设置的就是指这个视口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visual</a:t>
            </a:r>
            <a:r>
              <a:rPr lang="zh-CN" altLang="en-US" sz="1800" dirty="0"/>
              <a:t> 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（视觉视口）</a:t>
            </a:r>
            <a:r>
              <a:rPr lang="en-US" altLang="zh-CN" sz="1800" dirty="0"/>
              <a:t>——</a:t>
            </a:r>
            <a:r>
              <a:rPr lang="zh-CN" altLang="en-US" sz="1800" dirty="0"/>
              <a:t>开发时感知不到，知道它的存在便于理解缩放操作的原理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37300798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viewport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idea</a:t>
            </a:r>
            <a:r>
              <a:rPr lang="zh-CN" altLang="en-US" sz="1800" dirty="0"/>
              <a:t> </a:t>
            </a:r>
            <a:r>
              <a:rPr lang="en-US" altLang="zh-CN" sz="2000" dirty="0"/>
              <a:t>viewport</a:t>
            </a:r>
            <a:r>
              <a:rPr lang="zh-CN" altLang="en-US" sz="1800" dirty="0"/>
              <a:t>（理想视口）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其大小主要与设备以及浏览器有关（后者现在基本统一了，其实可以单纯的理解与设备的屏幕大小有关），之所以称为“理想”是指当以此大小进行布局时能提供最佳的浏览体验。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如何查看其大小：</a:t>
            </a:r>
            <a:endParaRPr lang="en-US" altLang="zh-CN" sz="1800" dirty="0"/>
          </a:p>
          <a:p>
            <a:pPr lvl="2">
              <a:lnSpc>
                <a:spcPct val="150000"/>
              </a:lnSpc>
            </a:pPr>
            <a:r>
              <a:rPr lang="en-US" altLang="zh-CN" sz="1500" dirty="0"/>
              <a:t>Chrome</a:t>
            </a:r>
            <a:r>
              <a:rPr lang="zh-CN" altLang="en-US" sz="1500" dirty="0"/>
              <a:t>里查看对应预置设备的值</a:t>
            </a:r>
            <a:endParaRPr lang="en-US" altLang="zh-CN" sz="1500" dirty="0"/>
          </a:p>
          <a:p>
            <a:pPr lvl="2">
              <a:lnSpc>
                <a:spcPct val="150000"/>
              </a:lnSpc>
            </a:pPr>
            <a:r>
              <a:rPr lang="zh-CN" altLang="en-US" sz="1500" dirty="0"/>
              <a:t>通过设</a:t>
            </a:r>
            <a:r>
              <a:rPr lang="en-US" altLang="zh-CN" sz="1500" dirty="0"/>
              <a:t>layout</a:t>
            </a:r>
            <a:r>
              <a:rPr lang="zh-CN" altLang="en-US" sz="1500" dirty="0"/>
              <a:t> </a:t>
            </a:r>
            <a:r>
              <a:rPr lang="en-US" altLang="zh-CN" sz="1500" dirty="0"/>
              <a:t>viewport</a:t>
            </a:r>
            <a:r>
              <a:rPr lang="zh-CN" altLang="en-US" sz="1500" dirty="0"/>
              <a:t>为</a:t>
            </a:r>
            <a:r>
              <a:rPr lang="en-US" altLang="zh-CN" sz="1500" dirty="0"/>
              <a:t>idea</a:t>
            </a:r>
            <a:r>
              <a:rPr lang="zh-CN" altLang="en-US" sz="1500" dirty="0"/>
              <a:t> </a:t>
            </a:r>
            <a:r>
              <a:rPr lang="en-US" altLang="zh-CN" sz="1500" dirty="0"/>
              <a:t>viewport</a:t>
            </a:r>
            <a:r>
              <a:rPr lang="zh-CN" altLang="en-US" sz="1500" dirty="0"/>
              <a:t>相同大小，再通过</a:t>
            </a:r>
            <a:r>
              <a:rPr lang="en-US" altLang="zh-CN" sz="1500" dirty="0" err="1"/>
              <a:t>document.documentElement.clientWidth</a:t>
            </a:r>
            <a:r>
              <a:rPr lang="zh-CN" altLang="en-US" sz="1500" dirty="0"/>
              <a:t>获取其大小</a:t>
            </a:r>
            <a:endParaRPr lang="en-US" altLang="zh-CN" sz="15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A7F9E-0699-EA46-BCAA-C890B7A2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27" y="2308158"/>
            <a:ext cx="5787673" cy="668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BCCAA-7A33-1349-A369-49E24DE8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57" y="4265206"/>
            <a:ext cx="5892739" cy="5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734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viewport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layout</a:t>
            </a:r>
            <a:r>
              <a:rPr lang="zh-CN" altLang="en-US" sz="2000" dirty="0"/>
              <a:t> </a:t>
            </a:r>
            <a:r>
              <a:rPr lang="en-US" altLang="zh-CN" sz="2000" dirty="0"/>
              <a:t>viewport</a:t>
            </a:r>
            <a:r>
              <a:rPr lang="zh-CN" altLang="en-US" sz="2000" dirty="0"/>
              <a:t>（布局视口）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可以理解为一个画板，布局就是在这个画板上绘图。前文提到其值的设置除了通过</a:t>
            </a:r>
            <a:r>
              <a:rPr lang="en-US" altLang="zh-CN" sz="1600" dirty="0"/>
              <a:t>width</a:t>
            </a:r>
            <a:r>
              <a:rPr lang="zh-CN" altLang="en-US" sz="1600" dirty="0"/>
              <a:t>属性外，可以通过</a:t>
            </a:r>
            <a:r>
              <a:rPr lang="en-US" altLang="zh-CN" sz="1600" dirty="0"/>
              <a:t>initial-scale</a:t>
            </a:r>
            <a:r>
              <a:rPr lang="zh-CN" altLang="en-US" sz="1600" dirty="0"/>
              <a:t>来设置，其值的定义是：</a:t>
            </a:r>
            <a:r>
              <a:rPr lang="zh-CN" altLang="en-US" sz="1600" dirty="0">
                <a:solidFill>
                  <a:srgbClr val="FF0000"/>
                </a:solidFill>
              </a:rPr>
              <a:t>理想视口宽度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zh-CN" altLang="en-US" sz="1600" dirty="0">
                <a:solidFill>
                  <a:srgbClr val="FF0000"/>
                </a:solidFill>
              </a:rPr>
              <a:t>布局视口宽度</a:t>
            </a:r>
            <a:r>
              <a:rPr lang="zh-CN" altLang="en-US" sz="1600" dirty="0"/>
              <a:t>，即</a:t>
            </a:r>
            <a:r>
              <a:rPr lang="en-US" altLang="zh-CN" sz="1600" dirty="0"/>
              <a:t>1.0</a:t>
            </a:r>
            <a:r>
              <a:rPr lang="zh-CN" altLang="en-US" sz="1600" dirty="0"/>
              <a:t>时设置相同大小，</a:t>
            </a:r>
            <a:r>
              <a:rPr lang="en-US" altLang="zh-CN" sz="1600" dirty="0">
                <a:solidFill>
                  <a:srgbClr val="FF0000"/>
                </a:solidFill>
              </a:rPr>
              <a:t>0.5</a:t>
            </a:r>
            <a:r>
              <a:rPr lang="zh-CN" altLang="en-US" sz="1600" dirty="0">
                <a:solidFill>
                  <a:srgbClr val="FF0000"/>
                </a:solidFill>
              </a:rPr>
              <a:t>时值是将布局视口宽度设为理想视口宽度的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倍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161DAB-80AA-954C-B29E-D40AB031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78" y="2759026"/>
            <a:ext cx="7908043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631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设置</a:t>
            </a:r>
            <a:r>
              <a:rPr lang="en-US" altLang="zh-CN" sz="2000" dirty="0"/>
              <a:t>viewport</a:t>
            </a:r>
            <a:r>
              <a:rPr lang="zh-CN" altLang="en-US" sz="1800" dirty="0"/>
              <a:t>时，</a:t>
            </a:r>
            <a:r>
              <a:rPr lang="en-US" altLang="zh-CN" sz="1800" dirty="0"/>
              <a:t>width</a:t>
            </a:r>
            <a:r>
              <a:rPr lang="zh-CN" altLang="en-US" sz="1800" dirty="0"/>
              <a:t>与</a:t>
            </a:r>
            <a:r>
              <a:rPr lang="en-US" altLang="zh-CN" sz="1800" dirty="0"/>
              <a:t>initial-scale</a:t>
            </a:r>
            <a:r>
              <a:rPr lang="zh-CN" altLang="en-US" sz="1800" dirty="0"/>
              <a:t>既然都可以设置，是否可以只设置其一？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早期的浏览器对此有兼容性问题，仅设置其一时可能不生效，但现在基本没什么问题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28612" indent="-285750">
              <a:lnSpc>
                <a:spcPct val="150000"/>
              </a:lnSpc>
            </a:pPr>
            <a:r>
              <a:rPr lang="zh-CN" altLang="en-US" sz="2000" dirty="0"/>
              <a:t>当</a:t>
            </a:r>
            <a:r>
              <a:rPr lang="en-US" altLang="zh-CN" sz="2000" dirty="0"/>
              <a:t>width</a:t>
            </a:r>
            <a:r>
              <a:rPr lang="zh-CN" altLang="en-US" sz="2000" dirty="0"/>
              <a:t>与</a:t>
            </a:r>
            <a:r>
              <a:rPr lang="en-US" altLang="zh-CN" sz="2000" dirty="0"/>
              <a:t>initial-scale</a:t>
            </a:r>
            <a:r>
              <a:rPr lang="zh-CN" altLang="en-US" sz="2000" dirty="0"/>
              <a:t>的大小冲突时以哪个为准？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以计算后的较大值为准，但最好不要设置为不同的值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为什么设置</a:t>
            </a:r>
            <a:r>
              <a:rPr lang="en-US" altLang="zh-CN" sz="1800" dirty="0"/>
              <a:t>width=device-width, initial-scale=1.0</a:t>
            </a:r>
            <a:r>
              <a:rPr lang="zh-CN" altLang="en-US" sz="1800" dirty="0"/>
              <a:t>后，在不同设备上</a:t>
            </a:r>
            <a:r>
              <a:rPr lang="en-US" altLang="zh-CN" sz="1800" dirty="0"/>
              <a:t>100</a:t>
            </a:r>
            <a:r>
              <a:rPr lang="zh-CN" altLang="en-US" sz="1800" dirty="0"/>
              <a:t>*</a:t>
            </a:r>
            <a:r>
              <a:rPr lang="en-US" altLang="zh-CN" sz="1800" dirty="0"/>
              <a:t>100</a:t>
            </a:r>
            <a:r>
              <a:rPr lang="zh-CN" altLang="en-US" sz="1800" dirty="0"/>
              <a:t>的</a:t>
            </a:r>
            <a:r>
              <a:rPr lang="en-US" altLang="zh-CN" sz="1800" dirty="0"/>
              <a:t>div</a:t>
            </a:r>
            <a:r>
              <a:rPr lang="zh-CN" altLang="en-US" sz="1800" dirty="0"/>
              <a:t>看起来大小差不多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因为</a:t>
            </a:r>
            <a:r>
              <a:rPr lang="en-US" altLang="zh-CN" sz="1800" dirty="0" err="1">
                <a:solidFill>
                  <a:srgbClr val="FF0000"/>
                </a:solidFill>
              </a:rPr>
              <a:t>dpr</a:t>
            </a:r>
            <a:r>
              <a:rPr lang="zh-CN" altLang="en-US" sz="1800" dirty="0">
                <a:solidFill>
                  <a:srgbClr val="FF0000"/>
                </a:solidFill>
              </a:rPr>
              <a:t>的存在，不同设备理想视口的大小差距不大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28612" indent="-285750">
              <a:lnSpc>
                <a:spcPct val="150000"/>
              </a:lnSpc>
            </a:pPr>
            <a:endParaRPr lang="en-US" altLang="zh-CN" sz="1800" dirty="0"/>
          </a:p>
          <a:p>
            <a:pPr marL="328612" indent="-285750">
              <a:lnSpc>
                <a:spcPct val="15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318899151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977" y="2232399"/>
            <a:ext cx="8229600" cy="1326462"/>
          </a:xfrm>
        </p:spPr>
        <p:txBody>
          <a:bodyPr/>
          <a:lstStyle/>
          <a:p>
            <a:pPr marL="42862" indent="0">
              <a:lnSpc>
                <a:spcPct val="150000"/>
              </a:lnSpc>
              <a:buNone/>
            </a:pPr>
            <a:r>
              <a:rPr lang="zh-CN" altLang="en-US" sz="2000" dirty="0"/>
              <a:t>如果希望在不同设备上页面的表现都与设计稿一致，该如何选择方案？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20718021"/>
      </p:ext>
    </p:extLst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单位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 err="1"/>
              <a:t>px</a:t>
            </a:r>
            <a:endParaRPr lang="en-US" altLang="zh-CN" sz="1800" dirty="0"/>
          </a:p>
          <a:p>
            <a:pPr marL="328612" indent="-285750">
              <a:lnSpc>
                <a:spcPct val="150000"/>
              </a:lnSpc>
            </a:pPr>
            <a:r>
              <a:rPr lang="en-US" altLang="zh-CN" sz="1800" dirty="0" err="1"/>
              <a:t>em</a:t>
            </a:r>
            <a:r>
              <a:rPr lang="zh-CN" altLang="en-US" sz="1800" dirty="0"/>
              <a:t>与</a:t>
            </a:r>
            <a:r>
              <a:rPr lang="en-US" altLang="zh-CN" sz="1800" dirty="0"/>
              <a:t>rem</a:t>
            </a:r>
          </a:p>
          <a:p>
            <a:pPr marL="628650" lvl="1" indent="-285750">
              <a:lnSpc>
                <a:spcPct val="150000"/>
              </a:lnSpc>
            </a:pPr>
            <a:r>
              <a:rPr lang="en-US" altLang="zh-CN" sz="1600" dirty="0" err="1"/>
              <a:t>em</a:t>
            </a:r>
            <a:r>
              <a:rPr lang="zh-CN" altLang="en-US" sz="1600" dirty="0"/>
              <a:t>：基于</a:t>
            </a:r>
            <a:r>
              <a:rPr lang="en-US" altLang="zh-CN" sz="1600" dirty="0" err="1"/>
              <a:t>px</a:t>
            </a:r>
            <a:r>
              <a:rPr lang="zh-CN" altLang="en-US" sz="1600" dirty="0"/>
              <a:t>的一个相对单位，与</a:t>
            </a:r>
            <a:r>
              <a:rPr lang="zh-CN" altLang="en-US" sz="1600" dirty="0">
                <a:solidFill>
                  <a:srgbClr val="FF0000"/>
                </a:solidFill>
              </a:rPr>
              <a:t>当前元素</a:t>
            </a:r>
            <a:r>
              <a:rPr lang="zh-CN" altLang="en-US" sz="1600" dirty="0"/>
              <a:t>的</a:t>
            </a:r>
            <a:r>
              <a:rPr lang="en-US" altLang="zh-CN" sz="1600" dirty="0"/>
              <a:t>font-size</a:t>
            </a:r>
            <a:r>
              <a:rPr lang="zh-CN" altLang="en-US" sz="1600" dirty="0"/>
              <a:t>有关，</a:t>
            </a:r>
            <a:r>
              <a:rPr lang="en-US" altLang="zh-CN" sz="1600" dirty="0"/>
              <a:t>1em=font-size</a:t>
            </a:r>
            <a:r>
              <a:rPr lang="zh-CN" altLang="en-US" sz="1600" dirty="0"/>
              <a:t>的大小（网上很多说是与当前元素的父元素的</a:t>
            </a:r>
            <a:r>
              <a:rPr lang="en-US" altLang="zh-CN" sz="1600" dirty="0"/>
              <a:t>font-size</a:t>
            </a:r>
            <a:r>
              <a:rPr lang="zh-CN" altLang="en-US" sz="1600" dirty="0"/>
              <a:t>有关，其实是因为</a:t>
            </a:r>
            <a:r>
              <a:rPr lang="en-US" altLang="zh-CN" sz="1600" dirty="0"/>
              <a:t>font-size</a:t>
            </a:r>
            <a:r>
              <a:rPr lang="zh-CN" altLang="en-US" sz="1600" dirty="0"/>
              <a:t>会被继承）</a:t>
            </a:r>
            <a:endParaRPr lang="en-US" altLang="zh-CN" sz="1600" dirty="0"/>
          </a:p>
          <a:p>
            <a:pPr marL="628650" lvl="1" indent="-285750">
              <a:lnSpc>
                <a:spcPct val="150000"/>
              </a:lnSpc>
            </a:pPr>
            <a:r>
              <a:rPr lang="en-US" altLang="zh-CN" sz="1600" dirty="0"/>
              <a:t>rem</a:t>
            </a:r>
            <a:r>
              <a:rPr lang="zh-CN" altLang="en-US" sz="1600" dirty="0"/>
              <a:t>：同上，只不过是</a:t>
            </a:r>
            <a:r>
              <a:rPr lang="zh-CN" altLang="en-US" sz="1600" dirty="0">
                <a:solidFill>
                  <a:srgbClr val="FF0000"/>
                </a:solidFill>
              </a:rPr>
              <a:t>相对于根元素的</a:t>
            </a:r>
            <a:r>
              <a:rPr lang="en-US" altLang="zh-CN" sz="1600" dirty="0">
                <a:solidFill>
                  <a:srgbClr val="FF0000"/>
                </a:solidFill>
              </a:rPr>
              <a:t>font-size</a:t>
            </a:r>
            <a:r>
              <a:rPr lang="zh-CN" altLang="en-US" sz="1600" dirty="0"/>
              <a:t>（即</a:t>
            </a:r>
            <a:r>
              <a:rPr lang="en-US" altLang="zh-CN" sz="1600" dirty="0"/>
              <a:t>html</a:t>
            </a:r>
            <a:r>
              <a:rPr lang="zh-CN" altLang="en-US" sz="1600" dirty="0"/>
              <a:t>元素上的</a:t>
            </a:r>
            <a:r>
              <a:rPr lang="en-US" altLang="zh-CN" sz="1600" dirty="0"/>
              <a:t>font-size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视口单位</a:t>
            </a:r>
            <a:r>
              <a:rPr lang="en-US" altLang="zh-CN" sz="1800" dirty="0" err="1"/>
              <a:t>vw,vh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600" dirty="0"/>
              <a:t>分别表示当前视口宽与高的百分之一，比较理想的布局单位，但存在一定的兼容性问题（</a:t>
            </a:r>
            <a:r>
              <a:rPr lang="en-US" altLang="zh-CN" sz="1600" dirty="0">
                <a:hlinkClick r:id="rId2"/>
              </a:rPr>
              <a:t>https://caniuse.com/#search=vw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328612" indent="-285750">
              <a:lnSpc>
                <a:spcPct val="15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890468034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30759"/>
            <a:ext cx="8229600" cy="4056520"/>
          </a:xfrm>
        </p:spPr>
        <p:txBody>
          <a:bodyPr/>
          <a:lstStyle/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一、移动端</a:t>
            </a:r>
            <a:r>
              <a:rPr lang="en-US" altLang="zh-CN" sz="2400" dirty="0"/>
              <a:t>Web</a:t>
            </a:r>
            <a:r>
              <a:rPr lang="zh-CN" altLang="en-US" sz="2400" dirty="0"/>
              <a:t>开发的特点</a:t>
            </a:r>
            <a:endParaRPr lang="en-US" altLang="zh-CN" sz="2400" dirty="0"/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二、第一个移动端页面</a:t>
            </a:r>
            <a:endParaRPr lang="en-US" altLang="zh-CN" sz="2400" dirty="0"/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三、认识单位</a:t>
            </a:r>
            <a:endParaRPr lang="en-US" altLang="zh-CN" sz="2400" dirty="0"/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四、认识</a:t>
            </a:r>
            <a:r>
              <a:rPr lang="en-US" altLang="zh-CN" sz="2400" dirty="0"/>
              <a:t>viewport</a:t>
            </a:r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五、布局方案的选择</a:t>
            </a:r>
            <a:endParaRPr lang="en-US" altLang="zh-CN" sz="2400" dirty="0"/>
          </a:p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/>
              <a:t>六、最佳实践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789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简而言之：</a:t>
            </a:r>
            <a:r>
              <a:rPr lang="en-US" altLang="zh-CN" sz="1800" dirty="0" err="1">
                <a:solidFill>
                  <a:srgbClr val="FF0000"/>
                </a:solidFill>
              </a:rPr>
              <a:t>css</a:t>
            </a:r>
            <a:r>
              <a:rPr lang="zh-CN" altLang="en-US" sz="1800" dirty="0">
                <a:solidFill>
                  <a:srgbClr val="FF0000"/>
                </a:solidFill>
              </a:rPr>
              <a:t>的</a:t>
            </a:r>
            <a:r>
              <a:rPr lang="en-US" altLang="zh-CN" sz="1800" dirty="0">
                <a:solidFill>
                  <a:srgbClr val="FF0000"/>
                </a:solidFill>
              </a:rPr>
              <a:t>if</a:t>
            </a:r>
            <a:r>
              <a:rPr lang="zh-CN" altLang="en-US" sz="1800" dirty="0">
                <a:solidFill>
                  <a:srgbClr val="FF0000"/>
                </a:solidFill>
              </a:rPr>
              <a:t>语句</a:t>
            </a:r>
            <a:r>
              <a:rPr lang="zh-CN" altLang="en-US" sz="1800" dirty="0"/>
              <a:t>，可以设置一些断点，来使用不同的样式</a:t>
            </a:r>
            <a:endParaRPr lang="en-US" altLang="zh-CN" sz="1800" dirty="0"/>
          </a:p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根据不同的屏宽加载指定的</a:t>
            </a:r>
            <a:r>
              <a:rPr lang="en-US" altLang="zh-CN" sz="1800" dirty="0" err="1"/>
              <a:t>css</a:t>
            </a:r>
            <a:r>
              <a:rPr lang="zh-CN" altLang="en-US" sz="1800" dirty="0"/>
              <a:t>文件</a:t>
            </a:r>
            <a:endParaRPr lang="en-US" altLang="zh-CN" sz="1800" dirty="0"/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800" dirty="0"/>
              <a:t>        </a:t>
            </a:r>
            <a:r>
              <a:rPr lang="en-US" altLang="zh-CN" sz="1600" dirty="0"/>
              <a:t>&lt;link </a:t>
            </a:r>
            <a:r>
              <a:rPr lang="en-US" altLang="zh-CN" sz="1600" dirty="0" err="1"/>
              <a:t>rel</a:t>
            </a:r>
            <a:r>
              <a:rPr lang="en-US" altLang="zh-CN" sz="1600" dirty="0"/>
              <a:t>="stylesheet" media="(max-width: 800px)"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example.css</a:t>
            </a:r>
            <a:r>
              <a:rPr lang="en-US" altLang="zh-CN" sz="1600" dirty="0"/>
              <a:t>" /&gt; </a:t>
            </a:r>
          </a:p>
          <a:p>
            <a:pPr marL="328612" indent="-285750">
              <a:lnSpc>
                <a:spcPct val="150000"/>
              </a:lnSpc>
            </a:pPr>
            <a:r>
              <a:rPr lang="zh-CN" altLang="en-US" sz="1800" dirty="0"/>
              <a:t>根据不同的屏宽修正部分样式</a:t>
            </a:r>
            <a:endParaRPr lang="en-US" altLang="zh-CN" sz="1800" dirty="0"/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600" dirty="0"/>
              <a:t>        </a:t>
            </a:r>
            <a:r>
              <a:rPr lang="en-US" altLang="zh-CN" sz="1600" dirty="0"/>
              <a:t>&lt;style&gt; 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600" dirty="0"/>
              <a:t>             </a:t>
            </a:r>
            <a:r>
              <a:rPr lang="en-US" altLang="zh-CN" sz="1600" dirty="0"/>
              <a:t>@media</a:t>
            </a:r>
            <a:r>
              <a:rPr lang="zh-CN" altLang="en-US" sz="1600" dirty="0"/>
              <a:t> </a:t>
            </a:r>
            <a:r>
              <a:rPr lang="en-US" altLang="zh-CN" sz="1600" dirty="0"/>
              <a:t> (max-width: 600px) { 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600" dirty="0"/>
              <a:t>                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facet_sidebar</a:t>
            </a:r>
            <a:r>
              <a:rPr lang="en-US" altLang="zh-CN" sz="1600" dirty="0"/>
              <a:t> { display: none; } 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600" dirty="0"/>
              <a:t>              </a:t>
            </a:r>
            <a:r>
              <a:rPr lang="en-US" altLang="zh-CN" sz="1600" dirty="0"/>
              <a:t>}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en-US" altLang="zh-CN" sz="1600" dirty="0"/>
              <a:t> </a:t>
            </a:r>
            <a:r>
              <a:rPr lang="zh-CN" altLang="en-US" sz="1600" dirty="0"/>
              <a:t>       </a:t>
            </a:r>
            <a:r>
              <a:rPr lang="en-US" altLang="zh-CN" sz="1600" dirty="0"/>
              <a:t>&lt;/style&gt;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E0A977-8EA4-254D-B61E-94318590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3" y="1478507"/>
            <a:ext cx="4678093" cy="3009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D88B19-01F0-3744-977E-1A9855B0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4" y="1059810"/>
            <a:ext cx="3759200" cy="396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72AF4-C24C-0F42-B4A8-2A0E6DBF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62" y="748575"/>
            <a:ext cx="3156146" cy="46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7463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1800" dirty="0"/>
              <a:t>1.</a:t>
            </a:r>
            <a:r>
              <a:rPr lang="zh-CN" altLang="en-US" sz="1800" dirty="0"/>
              <a:t> </a:t>
            </a:r>
            <a:r>
              <a:rPr lang="en-US" altLang="zh-CN" sz="1800" dirty="0"/>
              <a:t>viewport</a:t>
            </a:r>
            <a:r>
              <a:rPr lang="zh-CN" altLang="en-US" sz="1800" dirty="0"/>
              <a:t>设为固定值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600" dirty="0"/>
              <a:t>根据设计稿来将布局视口宽度设置为一个固定值，以设计稿为</a:t>
            </a:r>
            <a:r>
              <a:rPr lang="en-US" altLang="zh-CN" sz="1600" dirty="0"/>
              <a:t>1080p</a:t>
            </a:r>
            <a:r>
              <a:rPr lang="zh-CN" altLang="en-US" sz="1600" dirty="0"/>
              <a:t>为例，市面上此分辨率的手机，</a:t>
            </a:r>
            <a:r>
              <a:rPr lang="en-US" altLang="zh-CN" sz="1600" dirty="0" err="1"/>
              <a:t>dpr</a:t>
            </a:r>
            <a:r>
              <a:rPr lang="zh-CN" altLang="en-US" sz="1600" dirty="0"/>
              <a:t>为</a:t>
            </a:r>
            <a:r>
              <a:rPr lang="en-US" altLang="zh-CN" sz="1600" dirty="0"/>
              <a:t>3</a:t>
            </a:r>
            <a:r>
              <a:rPr lang="zh-CN" altLang="en-US" sz="1600" dirty="0"/>
              <a:t>，理想视口的宽度</a:t>
            </a:r>
            <a:r>
              <a:rPr lang="en-US" altLang="zh-CN" sz="1600" dirty="0"/>
              <a:t>360px</a:t>
            </a:r>
            <a:r>
              <a:rPr lang="zh-CN" altLang="en-US" sz="1600" dirty="0"/>
              <a:t>，所以可以设置</a:t>
            </a:r>
            <a:r>
              <a:rPr lang="en-US" altLang="zh-CN" sz="1600" dirty="0"/>
              <a:t>viewport</a:t>
            </a:r>
            <a:r>
              <a:rPr lang="zh-CN" altLang="en-US" sz="1600" dirty="0"/>
              <a:t>的宽度为</a:t>
            </a:r>
            <a:r>
              <a:rPr lang="en-US" altLang="zh-CN" sz="1600" dirty="0"/>
              <a:t>360</a:t>
            </a:r>
            <a:r>
              <a:rPr lang="zh-CN" altLang="en-US" sz="1600" dirty="0"/>
              <a:t>，布局时元素的大小设置为设计稿中尺寸的</a:t>
            </a:r>
            <a:r>
              <a:rPr lang="en-US" altLang="zh-CN" sz="1600" dirty="0"/>
              <a:t>1/3</a:t>
            </a:r>
            <a:r>
              <a:rPr lang="zh-CN" altLang="en-US" sz="1600" dirty="0"/>
              <a:t>即可</a:t>
            </a:r>
            <a:endParaRPr lang="en-US" altLang="zh-CN" sz="16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优点：操作简单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缺点：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针对部分老的机型，仅设置</a:t>
            </a:r>
            <a:r>
              <a:rPr lang="en-US" altLang="zh-CN" sz="1500" dirty="0"/>
              <a:t>width</a:t>
            </a:r>
            <a:r>
              <a:rPr lang="zh-CN" altLang="en-US" sz="1500" dirty="0"/>
              <a:t>不生效，但现在这种场景已经很少了</a:t>
            </a:r>
            <a:endParaRPr lang="en-US" altLang="zh-CN" sz="15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如果需要解决移动端的</a:t>
            </a:r>
            <a:r>
              <a:rPr lang="en-US" altLang="zh-CN" sz="1500" dirty="0"/>
              <a:t>1px</a:t>
            </a:r>
            <a:r>
              <a:rPr lang="zh-CN" altLang="en-US" sz="1500" dirty="0"/>
              <a:t>问题，需要配合媒体查询，根据不同的</a:t>
            </a:r>
            <a:r>
              <a:rPr lang="en-US" altLang="zh-CN" sz="1500" dirty="0" err="1"/>
              <a:t>dpr</a:t>
            </a:r>
            <a:r>
              <a:rPr lang="zh-CN" altLang="en-US" sz="1500" dirty="0"/>
              <a:t>来进行不同级别的缩放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2142227073"/>
      </p:ext>
    </p:extLst>
  </p:cSld>
  <p:clrMapOvr>
    <a:masterClrMapping/>
  </p:clrMapOvr>
  <p:transition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1800" dirty="0"/>
              <a:t>1.1</a:t>
            </a:r>
            <a:r>
              <a:rPr lang="zh-CN" altLang="en-US" sz="1800" dirty="0"/>
              <a:t> 移动端</a:t>
            </a:r>
            <a:r>
              <a:rPr lang="en-US" altLang="zh-CN" sz="1800" dirty="0"/>
              <a:t>1px</a:t>
            </a:r>
            <a:r>
              <a:rPr lang="zh-CN" altLang="en-US" sz="1800" dirty="0"/>
              <a:t>像素问题</a:t>
            </a:r>
            <a:endParaRPr lang="en-US" altLang="zh-CN" sz="1800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F7281FA0-477F-B34A-87B5-6C179D4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79890"/>
            <a:ext cx="4572000" cy="29289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81926-CA87-484E-862E-89DAC81A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" y="2481299"/>
            <a:ext cx="5118399" cy="21800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E1C91E-7054-CF44-B7B0-E7F6872A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5" y="1492443"/>
            <a:ext cx="5338755" cy="22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569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zh-CN" altLang="en-US" sz="1600" dirty="0"/>
              <a:t>按前述设置固定布局视口的宽度后，配合媒体查询和缩短可以解决</a:t>
            </a:r>
            <a:r>
              <a:rPr lang="en-US" altLang="zh-CN" sz="1600" dirty="0"/>
              <a:t>1px</a:t>
            </a:r>
            <a:r>
              <a:rPr lang="zh-CN" altLang="en-US" sz="1600" dirty="0"/>
              <a:t>问题，部分代码如下：</a:t>
            </a:r>
            <a:endParaRPr lang="en-US" altLang="zh-CN" sz="1600" dirty="0"/>
          </a:p>
          <a:p>
            <a:pPr marL="42862" indent="0">
              <a:lnSpc>
                <a:spcPct val="150000"/>
              </a:lnSpc>
              <a:buNone/>
            </a:pPr>
            <a:r>
              <a:rPr lang="zh-CN" altLang="en-US" sz="1600" dirty="0"/>
              <a:t>        </a:t>
            </a:r>
            <a:r>
              <a:rPr lang="en-US" altLang="zh-CN" sz="1600" dirty="0"/>
              <a:t>@media only screen and (-</a:t>
            </a:r>
            <a:r>
              <a:rPr lang="en-US" altLang="zh-CN" sz="1600" dirty="0" err="1"/>
              <a:t>webkit</a:t>
            </a:r>
            <a:r>
              <a:rPr lang="en-US" altLang="zh-CN" sz="1600" dirty="0"/>
              <a:t>-min-device-pixel-ratio: 3){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en-US" altLang="zh-CN" sz="1600" dirty="0"/>
              <a:t>	.item::before{</a:t>
            </a:r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    </a:t>
            </a:r>
            <a:r>
              <a:rPr lang="en-US" altLang="zh-CN" sz="1600" dirty="0"/>
              <a:t>transform: scale(0.333333);</a:t>
            </a:r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    </a:t>
            </a:r>
            <a:r>
              <a:rPr lang="en-US" altLang="zh-CN" sz="1600" dirty="0"/>
              <a:t>transform-origin: 0 0;</a:t>
            </a:r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    </a:t>
            </a:r>
            <a:r>
              <a:rPr lang="en-US" altLang="zh-CN" sz="1600" dirty="0"/>
              <a:t>width: 300%;</a:t>
            </a:r>
          </a:p>
          <a:p>
            <a:pPr marL="0" indent="0"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    </a:t>
            </a:r>
            <a:r>
              <a:rPr lang="en-US" altLang="zh-CN" sz="1600" dirty="0"/>
              <a:t>height: 300%;</a:t>
            </a:r>
          </a:p>
          <a:p>
            <a:pPr marL="42862" indent="0">
              <a:lnSpc>
                <a:spcPct val="150000"/>
              </a:lnSpc>
              <a:buNone/>
            </a:pPr>
            <a:r>
              <a:rPr lang="en-US" altLang="zh-CN" sz="1600" dirty="0"/>
              <a:t>	}</a:t>
            </a:r>
          </a:p>
          <a:p>
            <a:pPr marL="0" indent="0">
              <a:buNone/>
            </a:pPr>
            <a:r>
              <a:rPr lang="zh-CN" altLang="en-US" sz="1600" dirty="0"/>
              <a:t>         </a:t>
            </a:r>
            <a:r>
              <a:rPr lang="en-US" altLang="zh-CN" sz="1600" dirty="0"/>
              <a:t>}</a:t>
            </a:r>
          </a:p>
          <a:p>
            <a:pPr marL="0" indent="0">
              <a:buNone/>
            </a:pPr>
            <a:r>
              <a:rPr lang="zh-CN" altLang="en-US" sz="1600" dirty="0"/>
              <a:t>        </a:t>
            </a:r>
            <a:r>
              <a:rPr lang="en-US" altLang="zh-CN" sz="1600" dirty="0"/>
              <a:t>.item::before {</a:t>
            </a:r>
          </a:p>
          <a:p>
            <a:pPr marL="0" indent="0">
              <a:buNone/>
            </a:pPr>
            <a:r>
              <a:rPr lang="en-US" altLang="zh-CN" sz="1600" dirty="0"/>
              <a:t>	border-bottom: 1px solid #e0e0ee;</a:t>
            </a:r>
          </a:p>
          <a:p>
            <a:pPr marL="0" indent="0">
              <a:buNone/>
            </a:pPr>
            <a:r>
              <a:rPr lang="zh-CN" altLang="en-US" sz="1600" dirty="0"/>
              <a:t>        </a:t>
            </a:r>
            <a:r>
              <a:rPr lang="en-US" altLang="zh-CN" sz="1600" dirty="0"/>
              <a:t>}</a:t>
            </a:r>
          </a:p>
          <a:p>
            <a:pPr marL="42862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18153862"/>
      </p:ext>
    </p:extLst>
  </p:cSld>
  <p:clrMapOvr>
    <a:masterClrMapping/>
  </p:clrMapOvr>
  <p:transition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1800" dirty="0"/>
              <a:t>2.</a:t>
            </a:r>
            <a:r>
              <a:rPr lang="zh-CN" altLang="en-US" sz="1800" dirty="0"/>
              <a:t> 淘宝的</a:t>
            </a:r>
            <a:r>
              <a:rPr lang="en-US" altLang="zh-CN" sz="1800" dirty="0" err="1"/>
              <a:t>flexible.js</a:t>
            </a:r>
            <a:r>
              <a:rPr lang="zh-CN" altLang="en-US" sz="1800" dirty="0"/>
              <a:t>（</a:t>
            </a:r>
            <a:r>
              <a:rPr lang="en-US" altLang="zh-CN" sz="1800" dirty="0"/>
              <a:t> </a:t>
            </a:r>
            <a:r>
              <a:rPr lang="en-US" altLang="zh-CN" sz="1800" dirty="0">
                <a:hlinkClick r:id="rId2"/>
              </a:rPr>
              <a:t>https://github.com/amfe/lib-flexible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根据</a:t>
            </a:r>
            <a:r>
              <a:rPr lang="en-US" altLang="zh-CN" sz="1800" dirty="0" err="1"/>
              <a:t>dpr</a:t>
            </a:r>
            <a:r>
              <a:rPr lang="zh-CN" altLang="en-US" sz="1800" dirty="0"/>
              <a:t>动态设置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，同时设置</a:t>
            </a:r>
            <a:r>
              <a:rPr lang="en-US" altLang="zh-CN" sz="1800" dirty="0"/>
              <a:t>html</a:t>
            </a:r>
            <a:r>
              <a:rPr lang="zh-CN" altLang="en-US" sz="1800" dirty="0"/>
              <a:t>标签上的</a:t>
            </a:r>
            <a:r>
              <a:rPr lang="en-US" altLang="zh-CN" sz="1800" dirty="0"/>
              <a:t>font-size</a:t>
            </a:r>
            <a:r>
              <a:rPr lang="zh-CN" altLang="en-US" sz="1800" dirty="0"/>
              <a:t>为屏宽的</a:t>
            </a:r>
            <a:r>
              <a:rPr lang="en-US" altLang="zh-CN" sz="1800" dirty="0"/>
              <a:t>1/10</a:t>
            </a:r>
            <a:r>
              <a:rPr lang="zh-CN" altLang="en-US" sz="1800" dirty="0"/>
              <a:t>， 即</a:t>
            </a:r>
            <a:r>
              <a:rPr lang="en-US" altLang="zh-CN" sz="1800" dirty="0"/>
              <a:t>1rem=</a:t>
            </a:r>
            <a:r>
              <a:rPr lang="zh-CN" altLang="en-US" sz="1800" dirty="0"/>
              <a:t>屏宽的</a:t>
            </a:r>
            <a:r>
              <a:rPr lang="en-US" altLang="zh-CN" sz="1800" dirty="0"/>
              <a:t>1/10</a:t>
            </a:r>
            <a:r>
              <a:rPr lang="zh-CN" altLang="en-US" sz="1800" dirty="0"/>
              <a:t>，在布局时针对需要进行适应的元素使用</a:t>
            </a:r>
            <a:r>
              <a:rPr lang="en-US" altLang="zh-CN" sz="1800" dirty="0"/>
              <a:t>rem</a:t>
            </a:r>
            <a:r>
              <a:rPr lang="zh-CN" altLang="en-US" sz="1800" dirty="0"/>
              <a:t>作为单位</a:t>
            </a:r>
            <a:endParaRPr lang="en-US" altLang="zh-CN" sz="18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优点：</a:t>
            </a:r>
            <a:endParaRPr lang="en-US" altLang="zh-CN" sz="1800" dirty="0"/>
          </a:p>
          <a:p>
            <a:pPr marL="814387" lvl="2">
              <a:lnSpc>
                <a:spcPct val="150000"/>
              </a:lnSpc>
            </a:pPr>
            <a:r>
              <a:rPr lang="zh-CN" altLang="en-US" sz="1200" dirty="0"/>
              <a:t>兼容性良好</a:t>
            </a:r>
            <a:endParaRPr lang="en-US" altLang="zh-CN" sz="1200" dirty="0"/>
          </a:p>
          <a:p>
            <a:pPr marL="814387" lvl="2">
              <a:lnSpc>
                <a:spcPct val="150000"/>
              </a:lnSpc>
            </a:pPr>
            <a:r>
              <a:rPr lang="zh-CN" altLang="en-US" sz="1200" dirty="0"/>
              <a:t>解决了</a:t>
            </a:r>
            <a:r>
              <a:rPr lang="en-US" altLang="zh-CN" sz="1200" dirty="0"/>
              <a:t>1px</a:t>
            </a:r>
            <a:r>
              <a:rPr lang="zh-CN" altLang="en-US" sz="1200" dirty="0"/>
              <a:t>问题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缺点：</a:t>
            </a:r>
            <a:endParaRPr lang="en-US" altLang="zh-CN" sz="1800" dirty="0"/>
          </a:p>
          <a:p>
            <a:pPr lvl="2">
              <a:lnSpc>
                <a:spcPct val="150000"/>
              </a:lnSpc>
            </a:pPr>
            <a:r>
              <a:rPr lang="zh-CN" altLang="en-US" sz="1200" dirty="0"/>
              <a:t>引入第三方库</a:t>
            </a:r>
            <a:endParaRPr lang="en-US" altLang="zh-CN" sz="1200" dirty="0"/>
          </a:p>
          <a:p>
            <a:pPr lvl="2">
              <a:lnSpc>
                <a:spcPct val="150000"/>
              </a:lnSpc>
            </a:pPr>
            <a:r>
              <a:rPr lang="zh-CN" altLang="en-US" sz="1200" dirty="0"/>
              <a:t>最好从</a:t>
            </a:r>
            <a:r>
              <a:rPr lang="en-US" altLang="zh-CN" sz="1200" dirty="0"/>
              <a:t>UI</a:t>
            </a:r>
            <a:r>
              <a:rPr lang="zh-CN" altLang="en-US" sz="1200" dirty="0"/>
              <a:t>出设计稿时就要考虑这套方案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F3E6E4-FF5B-024D-86F9-75855F46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36" y="1728030"/>
            <a:ext cx="7106864" cy="2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379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707" y="892955"/>
            <a:ext cx="610154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 善用弹性盒布局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600" dirty="0"/>
              <a:t>资料</a:t>
            </a:r>
            <a:endParaRPr lang="en-US" altLang="zh-CN" sz="1600" dirty="0"/>
          </a:p>
          <a:p>
            <a:pPr marL="928687" lvl="2" indent="-285750">
              <a:lnSpc>
                <a:spcPct val="150000"/>
              </a:lnSpc>
            </a:pPr>
            <a:r>
              <a:rPr lang="en-US" altLang="zh-CN" sz="1400" dirty="0">
                <a:hlinkClick r:id="rId2"/>
              </a:rPr>
              <a:t>http://www.ruanyifeng.com/blog/2015/07/flex-grammar.html</a:t>
            </a:r>
            <a:endParaRPr lang="en-US" altLang="zh-CN" sz="14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600" dirty="0"/>
              <a:t>经验</a:t>
            </a:r>
            <a:endParaRPr lang="en-US" altLang="zh-CN" sz="12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400" dirty="0"/>
              <a:t>兼容性问题，弹性盒布局有三个历史版本，目前移动端支持较多为</a:t>
            </a:r>
            <a:r>
              <a:rPr lang="en-US" altLang="zh-CN" sz="1400" dirty="0"/>
              <a:t>display:-</a:t>
            </a:r>
            <a:r>
              <a:rPr lang="en-US" altLang="zh-CN" sz="1400" dirty="0" err="1"/>
              <a:t>webkit</a:t>
            </a:r>
            <a:r>
              <a:rPr lang="en-US" altLang="zh-CN" sz="1400" dirty="0"/>
              <a:t>-box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display:flex</a:t>
            </a:r>
            <a:r>
              <a:rPr lang="zh-CN" altLang="en-US" sz="1400" dirty="0"/>
              <a:t>，但新旧语法在不同手机上的表现会有所区别，比如华为</a:t>
            </a:r>
            <a:r>
              <a:rPr lang="en-US" altLang="zh-CN" sz="1400" dirty="0"/>
              <a:t>Mate9</a:t>
            </a:r>
            <a:r>
              <a:rPr lang="zh-CN" altLang="en-US" sz="1400" dirty="0"/>
              <a:t>的手机只支持</a:t>
            </a:r>
            <a:r>
              <a:rPr lang="en-US" altLang="zh-CN" sz="1400" dirty="0"/>
              <a:t>-</a:t>
            </a:r>
            <a:r>
              <a:rPr lang="en-US" altLang="zh-CN" sz="1400" dirty="0" err="1"/>
              <a:t>webkit</a:t>
            </a:r>
            <a:r>
              <a:rPr lang="en-US" altLang="zh-CN" sz="1400" dirty="0"/>
              <a:t>-box</a:t>
            </a:r>
            <a:r>
              <a:rPr lang="zh-CN" altLang="en-US" sz="1400" dirty="0"/>
              <a:t>，出现过换行属性无效</a:t>
            </a:r>
            <a:endParaRPr lang="en-US" altLang="zh-CN" sz="14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400" dirty="0"/>
              <a:t>关于兼容性的处理，可考虑使用</a:t>
            </a:r>
            <a:r>
              <a:rPr lang="en-US" altLang="zh-CN" sz="1400" dirty="0" err="1"/>
              <a:t>autoprefixer</a:t>
            </a:r>
            <a:endParaRPr lang="en-US" altLang="zh-CN" sz="1400" dirty="0"/>
          </a:p>
          <a:p>
            <a:pPr marL="928687" lvl="2" indent="-285750">
              <a:lnSpc>
                <a:spcPct val="150000"/>
              </a:lnSpc>
            </a:pPr>
            <a:r>
              <a:rPr lang="en-US" altLang="zh-CN" sz="1400" dirty="0">
                <a:hlinkClick r:id="rId3"/>
              </a:rPr>
              <a:t>https://github.com/postcss/autoprefixer</a:t>
            </a:r>
            <a:endParaRPr lang="en-US" altLang="zh-CN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89B30-A95C-9847-89D5-FE4734CD3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58" y="892955"/>
            <a:ext cx="2442384" cy="4387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7A9284-F0E0-6545-97AD-CE1467B58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252" y="825947"/>
            <a:ext cx="2926890" cy="3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8725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720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 </a:t>
            </a:r>
            <a:r>
              <a:rPr lang="en-US" altLang="zh-CN" sz="2000" dirty="0"/>
              <a:t>iOS</a:t>
            </a:r>
            <a:r>
              <a:rPr lang="zh-CN" altLang="en-US" sz="2000" dirty="0"/>
              <a:t>上点击事件不触发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问题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en-US" altLang="zh-CN" sz="1300" dirty="0"/>
              <a:t>iOS</a:t>
            </a:r>
            <a:r>
              <a:rPr lang="zh-CN" altLang="en-US" sz="1300" dirty="0"/>
              <a:t>上对非点击元素（点击元素如</a:t>
            </a:r>
            <a:r>
              <a:rPr lang="en-US" altLang="zh-CN" sz="1300" dirty="0"/>
              <a:t>&lt;a&gt;</a:t>
            </a:r>
            <a:r>
              <a:rPr lang="zh-CN" altLang="en-US" sz="1300" dirty="0"/>
              <a:t>、</a:t>
            </a:r>
            <a:r>
              <a:rPr lang="en-US" altLang="zh-CN" sz="1300" dirty="0"/>
              <a:t>&lt;button&gt;</a:t>
            </a:r>
            <a:r>
              <a:rPr lang="zh-CN" altLang="en-US" sz="1300" dirty="0"/>
              <a:t>）上绑定事件后，点击时不会触发绑定的事件。</a:t>
            </a:r>
            <a:endParaRPr lang="en-US" altLang="zh-CN" sz="13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解决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更换元素：语义上来说更好</a:t>
            </a:r>
            <a:endParaRPr lang="en-US" altLang="zh-CN" sz="15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添加样式：</a:t>
            </a:r>
            <a:r>
              <a:rPr lang="en-US" altLang="zh-CN" sz="1500" dirty="0">
                <a:solidFill>
                  <a:srgbClr val="FF0000"/>
                </a:solidFill>
              </a:rPr>
              <a:t> cursor: pointer;</a:t>
            </a:r>
          </a:p>
        </p:txBody>
      </p:sp>
    </p:spTree>
    <p:extLst>
      <p:ext uri="{BB962C8B-B14F-4D97-AF65-F5344CB8AC3E}">
        <p14:creationId xmlns:p14="http://schemas.microsoft.com/office/powerpoint/2010/main" val="1986725800"/>
      </p:ext>
    </p:extLst>
  </p:cSld>
  <p:clrMapOvr>
    <a:masterClrMapping/>
  </p:clrMapOvr>
  <p:transition>
    <p:wipe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720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 在某此安卓系统上块级元素不展示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问题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块级元素，设置宽高后不生效，元素依旧不展示，通过远程调试发现宽高依旧为</a:t>
            </a:r>
            <a:r>
              <a:rPr lang="en-US" altLang="zh-CN" sz="1500" dirty="0"/>
              <a:t>0</a:t>
            </a:r>
            <a:r>
              <a:rPr lang="zh-CN" altLang="en-US" sz="1500" dirty="0"/>
              <a:t>，出现问题为安卓</a:t>
            </a:r>
            <a:r>
              <a:rPr lang="en-US" altLang="zh-CN" sz="1500" dirty="0"/>
              <a:t>4.0.3</a:t>
            </a:r>
            <a:r>
              <a:rPr lang="zh-CN" altLang="en-US" sz="1500" dirty="0"/>
              <a:t>和安卓</a:t>
            </a:r>
            <a:r>
              <a:rPr lang="en-US" altLang="zh-CN" sz="1500" dirty="0"/>
              <a:t>4.2</a:t>
            </a:r>
            <a:r>
              <a:rPr lang="zh-CN" altLang="en-US" sz="1500" dirty="0"/>
              <a:t>系统，一款</a:t>
            </a:r>
            <a:r>
              <a:rPr lang="en-US" altLang="zh-CN" sz="1500" dirty="0"/>
              <a:t>App</a:t>
            </a:r>
            <a:r>
              <a:rPr lang="zh-CN" altLang="en-US" sz="1500" dirty="0"/>
              <a:t>中的内嵌</a:t>
            </a:r>
            <a:r>
              <a:rPr lang="en-US" altLang="zh-CN" sz="1500" dirty="0"/>
              <a:t>H5</a:t>
            </a:r>
            <a:r>
              <a:rPr lang="zh-CN" altLang="en-US" sz="1500" dirty="0"/>
              <a:t>页面</a:t>
            </a:r>
            <a:endParaRPr lang="en-US" altLang="zh-CN" sz="15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解决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使用</a:t>
            </a:r>
            <a:r>
              <a:rPr lang="en-US" altLang="zh-CN" sz="1500" dirty="0"/>
              <a:t>min-height</a:t>
            </a:r>
            <a:r>
              <a:rPr lang="zh-CN" altLang="en-US" sz="1500" dirty="0"/>
              <a:t>和</a:t>
            </a:r>
            <a:r>
              <a:rPr lang="en-US" altLang="zh-CN" sz="1500" dirty="0"/>
              <a:t>min-width</a:t>
            </a:r>
          </a:p>
        </p:txBody>
      </p:sp>
    </p:spTree>
    <p:extLst>
      <p:ext uri="{BB962C8B-B14F-4D97-AF65-F5344CB8AC3E}">
        <p14:creationId xmlns:p14="http://schemas.microsoft.com/office/powerpoint/2010/main" val="3134377627"/>
      </p:ext>
    </p:extLst>
  </p:cSld>
  <p:clrMapOvr>
    <a:masterClrMapping/>
  </p:clrMapOvr>
  <p:transition>
    <p:wipe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720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4.</a:t>
            </a:r>
            <a:r>
              <a:rPr lang="zh-CN" altLang="en-US" sz="2000" dirty="0"/>
              <a:t> 移动端</a:t>
            </a:r>
            <a:r>
              <a:rPr lang="en-US" altLang="zh-CN" sz="2000" dirty="0"/>
              <a:t>300ms</a:t>
            </a:r>
            <a:r>
              <a:rPr lang="zh-CN" altLang="en-US" sz="2000" dirty="0"/>
              <a:t>点击延迟的问题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800" dirty="0"/>
              <a:t>资料</a:t>
            </a:r>
            <a:endParaRPr lang="en-US" altLang="zh-CN" sz="1800" dirty="0"/>
          </a:p>
          <a:p>
            <a:pPr marL="928687" lvl="2" indent="-285750">
              <a:lnSpc>
                <a:spcPct val="150000"/>
              </a:lnSpc>
            </a:pPr>
            <a:r>
              <a:rPr lang="en-US" altLang="zh-CN" sz="1500" dirty="0">
                <a:hlinkClick r:id="rId3"/>
              </a:rPr>
              <a:t>https://juejin.im/post/5b3cc9836fb9a04f9a5cb0e0</a:t>
            </a:r>
            <a:endParaRPr lang="en-US" altLang="zh-CN" sz="1500" dirty="0"/>
          </a:p>
          <a:p>
            <a:pPr marL="928687" lvl="2" indent="-285750">
              <a:lnSpc>
                <a:spcPct val="150000"/>
              </a:lnSpc>
            </a:pPr>
            <a:r>
              <a:rPr lang="zh-CN" altLang="en-US" sz="1500" dirty="0"/>
              <a:t>资料中解释了问题的由来以及解决方案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795663025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720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5.</a:t>
            </a:r>
            <a:r>
              <a:rPr lang="zh-CN" altLang="en-US" sz="2000" dirty="0"/>
              <a:t> 灵活使用</a:t>
            </a:r>
            <a:r>
              <a:rPr lang="en-US" altLang="zh-CN" sz="2000" dirty="0"/>
              <a:t>::before/::after</a:t>
            </a:r>
            <a:r>
              <a:rPr lang="zh-CN" altLang="en-US" sz="2000" dirty="0"/>
              <a:t>这样的伪元素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2000" dirty="0"/>
              <a:t>资料：</a:t>
            </a:r>
            <a:r>
              <a:rPr lang="en-US" altLang="zh-CN" sz="2000" dirty="0"/>
              <a:t> </a:t>
            </a:r>
            <a:r>
              <a:rPr lang="en-US" altLang="zh-CN" sz="1600" dirty="0">
                <a:hlinkClick r:id="rId2"/>
              </a:rPr>
              <a:t>https://mp.weixin.qq.com/s/TntqjAaUEwdnC7WJvjQlXg</a:t>
            </a:r>
            <a:endParaRPr lang="en-US" altLang="zh-CN" sz="16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2000" dirty="0"/>
              <a:t>效果：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B33720-EEA0-0740-BF58-953DFB87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94790"/>
            <a:ext cx="5263776" cy="3025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9EDB8E-27E3-EF4D-A479-F9A418CAA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2246505"/>
            <a:ext cx="4810311" cy="2818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F163DE-FBEC-DA4E-AE59-3BDB4C2A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801" y="2309095"/>
            <a:ext cx="2311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1551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241" y="791539"/>
            <a:ext cx="7446145" cy="513478"/>
          </a:xfrm>
        </p:spPr>
        <p:txBody>
          <a:bodyPr/>
          <a:lstStyle/>
          <a:p>
            <a:pPr algn="l"/>
            <a:r>
              <a:rPr lang="zh-CN" altLang="en-US" sz="2400" dirty="0"/>
              <a:t>一、移动端</a:t>
            </a:r>
            <a:r>
              <a:rPr lang="en-US" altLang="zh-CN" sz="2400" dirty="0"/>
              <a:t>web</a:t>
            </a:r>
            <a:r>
              <a:rPr lang="zh-CN" altLang="en-US" sz="2400" dirty="0"/>
              <a:t>开发特点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066A359-EF1D-6E46-B24A-E13861477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913" y="1383067"/>
            <a:ext cx="7864506" cy="3384242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EE4A897-ED3B-714E-85C7-47651E9FE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7634"/>
              </p:ext>
            </p:extLst>
          </p:nvPr>
        </p:nvGraphicFramePr>
        <p:xfrm>
          <a:off x="595913" y="1383068"/>
          <a:ext cx="7864506" cy="359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085">
                  <a:extLst>
                    <a:ext uri="{9D8B030D-6E8A-4147-A177-3AD203B41FA5}">
                      <a16:colId xmlns:a16="http://schemas.microsoft.com/office/drawing/2014/main" val="95248445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984565395"/>
                    </a:ext>
                  </a:extLst>
                </a:gridCol>
              </a:tblGrid>
              <a:tr h="368268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76188"/>
                  </a:ext>
                </a:extLst>
              </a:tr>
              <a:tr h="576867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屏幕尺寸相对较小，分辨率不一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移动设备不像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，显示区域有限，在布局上需要考虑如何展示来提供最佳的阅读体验，此外有可能还需要考虑高清屏的适配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17021"/>
                  </a:ext>
                </a:extLst>
              </a:tr>
              <a:tr h="815926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兼容性问题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虽然说移动端出现晚，大多数的浏览器内核对</a:t>
                      </a:r>
                      <a:r>
                        <a:rPr lang="en-US" altLang="zh-CN" dirty="0"/>
                        <a:t>html5\css3</a:t>
                      </a:r>
                      <a:r>
                        <a:rPr lang="zh-CN" altLang="en-US" dirty="0"/>
                        <a:t>的相关特性支持度较好，但移动端页面运行的环境多样：各种浏览器、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内置的</a:t>
                      </a:r>
                      <a:r>
                        <a:rPr lang="en-US" altLang="zh-CN" dirty="0" err="1"/>
                        <a:t>webview</a:t>
                      </a:r>
                      <a:r>
                        <a:rPr lang="zh-CN" altLang="en-US" dirty="0"/>
                        <a:t>（特别是针对安卓的不同版本）、微信内置浏览器等等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634234"/>
                  </a:ext>
                </a:extLst>
              </a:tr>
              <a:tr h="602045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性能问题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移动端的性能较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要弱不少，以</a:t>
                      </a:r>
                      <a:r>
                        <a:rPr lang="en-US" altLang="zh-CN" dirty="0" err="1"/>
                        <a:t>css</a:t>
                      </a:r>
                      <a:r>
                        <a:rPr lang="zh-CN" altLang="en-US" dirty="0"/>
                        <a:t>的动画为例，优化不好的话，在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上可能表现正常，但到移动端后可能出现各种“诡异”的问题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81220"/>
                  </a:ext>
                </a:extLst>
              </a:tr>
              <a:tr h="646959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调试方法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不再像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上可以通过浏览器提供的工具简单直观的调试，移动端大多采用远程调试，针对不同平台调试的方法可能不一样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66354"/>
                  </a:ext>
                </a:extLst>
              </a:tr>
              <a:tr h="587037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特殊场景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比如微信公众平台（分享功能）、微信商户平台（支付、红包）、微信小程序、快应用等等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8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875756"/>
      </p:ext>
    </p:extLst>
  </p:cSld>
  <p:clrMapOvr>
    <a:masterClrMapping/>
  </p:clrMapOvr>
  <p:transition>
    <p:wipe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5683625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6.</a:t>
            </a:r>
            <a:r>
              <a:rPr lang="zh-CN" altLang="en-US" sz="2000" dirty="0"/>
              <a:t> 使用</a:t>
            </a:r>
            <a:r>
              <a:rPr lang="en-US" altLang="zh-CN" sz="2000" dirty="0"/>
              <a:t>css3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svg</a:t>
            </a:r>
            <a:r>
              <a:rPr lang="zh-CN" altLang="en-US" sz="2000" dirty="0"/>
              <a:t>等代替图片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7CCDF2-444B-5C41-B266-FBE7C8A9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5" y="1577415"/>
            <a:ext cx="19431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BAAC1-DFDC-7449-AEC3-07509CF7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75" y="1447799"/>
            <a:ext cx="4594785" cy="36936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50E80D-1837-4E41-9F81-E40BF26C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83" y="1447799"/>
            <a:ext cx="6328141" cy="2933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566360-87CF-1F46-B3E7-5C25CD92B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75" y="1577415"/>
            <a:ext cx="5826499" cy="3370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D14C27-A090-8E4C-AF65-81E9DE276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308" y="463575"/>
            <a:ext cx="2592045" cy="4704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C04C51-3922-0F4F-8DCE-2547A773A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200" y="403629"/>
            <a:ext cx="2818732" cy="4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3930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0784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en-US" altLang="zh-CN" sz="2000" dirty="0"/>
              <a:t>7.</a:t>
            </a:r>
            <a:r>
              <a:rPr lang="zh-CN" altLang="en-US" sz="2000" dirty="0"/>
              <a:t> 动画的使用</a:t>
            </a:r>
            <a:endParaRPr lang="en-US" altLang="zh-CN" sz="2000" dirty="0"/>
          </a:p>
          <a:p>
            <a:pPr marL="628650" lvl="1" indent="-285750">
              <a:lnSpc>
                <a:spcPct val="150000"/>
              </a:lnSpc>
            </a:pPr>
            <a:r>
              <a:rPr lang="en-US" altLang="zh-CN" sz="1600" dirty="0">
                <a:hlinkClick r:id="rId2"/>
              </a:rPr>
              <a:t>https://h5.kuyin123.com/act/redpack/index.html</a:t>
            </a:r>
            <a:endParaRPr lang="en-US" altLang="zh-CN" sz="1600" dirty="0"/>
          </a:p>
          <a:p>
            <a:pPr marL="628650" lvl="1" indent="-285750">
              <a:lnSpc>
                <a:spcPct val="150000"/>
              </a:lnSpc>
            </a:pPr>
            <a:endParaRPr lang="en-US" altLang="zh-CN" sz="1600" dirty="0"/>
          </a:p>
          <a:p>
            <a:pPr marL="628650" lvl="1" indent="-285750"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6D016-72B7-D641-BCCE-366343C3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15" y="643599"/>
            <a:ext cx="2700849" cy="4550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1C337A-5EFD-E641-87A0-08CAB2C3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75" y="643599"/>
            <a:ext cx="2599189" cy="45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0216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892955"/>
            <a:ext cx="8077201" cy="4405343"/>
          </a:xfrm>
        </p:spPr>
        <p:txBody>
          <a:bodyPr/>
          <a:lstStyle/>
          <a:p>
            <a:pPr marL="328612" indent="-285750">
              <a:lnSpc>
                <a:spcPct val="150000"/>
              </a:lnSpc>
            </a:pPr>
            <a:r>
              <a:rPr lang="zh-CN" altLang="en-US" sz="2400" dirty="0"/>
              <a:t>学会调试</a:t>
            </a:r>
            <a:r>
              <a:rPr lang="en-US" altLang="zh-CN" sz="2400" dirty="0"/>
              <a:t>——</a:t>
            </a:r>
            <a:r>
              <a:rPr lang="zh-CN" altLang="en-US" sz="2400" dirty="0"/>
              <a:t>授人以鱼不如授人以渔</a:t>
            </a:r>
            <a:endParaRPr lang="en-US" altLang="zh-CN" sz="2400" dirty="0"/>
          </a:p>
          <a:p>
            <a:pPr marL="628650" lvl="1" indent="-285750">
              <a:lnSpc>
                <a:spcPct val="150000"/>
              </a:lnSpc>
            </a:pPr>
            <a:r>
              <a:rPr lang="zh-CN" altLang="en-US" sz="1600" dirty="0"/>
              <a:t>移动端</a:t>
            </a:r>
            <a:r>
              <a:rPr lang="en-US" altLang="zh-CN" sz="1600" dirty="0"/>
              <a:t>web</a:t>
            </a:r>
            <a:r>
              <a:rPr lang="zh-CN" altLang="en-US" sz="1600" dirty="0"/>
              <a:t>开发过程中会遇到各种各样的问题，有些是经验性的，咨询有相关经验的人或通过搜索引擎可以很快解决，但有些可能一时找不到对应的案例，此时要就需要学会调试，前述的几个问题中很多都是通过调试才发现问题所在。不同的平台有不同的调试方法，后续的分享中会涉及。</a:t>
            </a:r>
            <a:endParaRPr lang="en-US" altLang="zh-CN" sz="16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41643654"/>
      </p:ext>
    </p:extLst>
  </p:cSld>
  <p:clrMapOvr>
    <a:masterClrMapping/>
  </p:clrMapOvr>
  <p:transition>
    <p:wipe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019632903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工欲善其事，必先利其器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Chrome</a:t>
            </a:r>
            <a:r>
              <a:rPr lang="zh-CN" altLang="en-US" dirty="0"/>
              <a:t> 的设备模式，模拟各种移动设备进行调试</a:t>
            </a:r>
            <a:endParaRPr lang="en-US" altLang="zh-CN" dirty="0"/>
          </a:p>
          <a:p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，</a:t>
            </a:r>
            <a:r>
              <a:rPr lang="en-US" altLang="zh-CN" dirty="0"/>
              <a:t>web</a:t>
            </a:r>
            <a:r>
              <a:rPr lang="zh-CN" altLang="en-US" dirty="0"/>
              <a:t>开发轻量级的</a:t>
            </a:r>
            <a:r>
              <a:rPr lang="en-US" altLang="zh-CN" dirty="0"/>
              <a:t>IDE</a:t>
            </a:r>
            <a:r>
              <a:rPr lang="zh-CN" altLang="en-US" dirty="0"/>
              <a:t>首选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658DDC-72C0-3C45-8D04-86E495AA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8" y="633521"/>
            <a:ext cx="4346743" cy="4797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CE185A-B740-D448-B771-D6496DD9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70" y="2539219"/>
            <a:ext cx="6124945" cy="12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4019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4FD9C0A-0B4B-6C43-B9F7-45474F54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1" y="1063285"/>
            <a:ext cx="4511569" cy="3463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第一个移动端页面</a:t>
            </a:r>
            <a:r>
              <a:rPr lang="en-US" altLang="zh-CN" dirty="0"/>
              <a:t>——Hello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EB793-FE6F-BD42-9C7E-7824B3AB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062978"/>
            <a:ext cx="5346700" cy="260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558933-4AD6-114F-B7F4-F35FDC1DC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2978"/>
            <a:ext cx="8686800" cy="158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18178A-E683-B043-A5ED-34E563E2D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167878"/>
            <a:ext cx="3771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11336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认识单位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设备像素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物理像素，以</a:t>
            </a:r>
            <a:r>
              <a:rPr lang="en-US" altLang="zh-CN" sz="1800" dirty="0" err="1"/>
              <a:t>iphone</a:t>
            </a:r>
            <a:r>
              <a:rPr lang="zh-CN" altLang="en-US" sz="1800" dirty="0"/>
              <a:t> </a:t>
            </a:r>
            <a:r>
              <a:rPr lang="en-US" altLang="zh-CN" sz="1800" dirty="0"/>
              <a:t>6plus</a:t>
            </a:r>
            <a:r>
              <a:rPr lang="zh-CN" altLang="en-US" sz="1800" dirty="0"/>
              <a:t>为例，其分辨率为</a:t>
            </a:r>
            <a:r>
              <a:rPr lang="en-US" altLang="zh-CN" sz="1800" dirty="0"/>
              <a:t>1080</a:t>
            </a:r>
            <a:r>
              <a:rPr lang="zh-CN" altLang="en-US" sz="1800" dirty="0"/>
              <a:t>*</a:t>
            </a:r>
            <a:r>
              <a:rPr lang="en-US" altLang="zh-CN" sz="1800" dirty="0"/>
              <a:t> 1920 </a:t>
            </a:r>
            <a:r>
              <a:rPr lang="zh-CN" altLang="en-US" sz="1800" dirty="0"/>
              <a:t>，分辨率的单位就是设备像素，以屏宽为例，即其屏幕的水平方向上有</a:t>
            </a:r>
            <a:r>
              <a:rPr lang="en-US" altLang="zh-CN" sz="1800" dirty="0"/>
              <a:t>1080</a:t>
            </a:r>
            <a:r>
              <a:rPr lang="zh-CN" altLang="en-US" sz="1800" dirty="0"/>
              <a:t>个像素点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css</a:t>
            </a:r>
            <a:r>
              <a:rPr lang="zh-CN" altLang="en-US" dirty="0"/>
              <a:t>像素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sz="1800" dirty="0" err="1"/>
              <a:t>css</a:t>
            </a:r>
            <a:r>
              <a:rPr kumimoji="1" lang="zh-CN" altLang="en-US" sz="1800" dirty="0"/>
              <a:t>像素是一种</a:t>
            </a:r>
            <a:r>
              <a:rPr kumimoji="1" lang="zh-CN" altLang="en-US" sz="1800" dirty="0">
                <a:solidFill>
                  <a:srgbClr val="FF0000"/>
                </a:solidFill>
              </a:rPr>
              <a:t>设备独立像素</a:t>
            </a:r>
            <a:r>
              <a:rPr kumimoji="1" lang="zh-CN" altLang="en-US" sz="1800" dirty="0"/>
              <a:t>，即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个</a:t>
            </a:r>
            <a:r>
              <a:rPr kumimoji="1" lang="en-US" altLang="zh-CN" sz="1800" dirty="0" err="1"/>
              <a:t>css</a:t>
            </a:r>
            <a:r>
              <a:rPr kumimoji="1" lang="zh-CN" altLang="en-US" sz="1800" dirty="0"/>
              <a:t>像素并不一定对应一个设备像素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en-US" altLang="zh-CN" sz="1800" dirty="0"/>
              <a:t>DPR</a:t>
            </a:r>
            <a:r>
              <a:rPr kumimoji="1" lang="zh-CN" altLang="en-US" sz="1800" dirty="0"/>
              <a:t>（设备像素比）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设备在水平方向或垂直方向上设备像素与</a:t>
            </a:r>
            <a:r>
              <a:rPr kumimoji="1" lang="en-US" altLang="zh-CN" sz="1800" dirty="0" err="1"/>
              <a:t>css</a:t>
            </a:r>
            <a:r>
              <a:rPr kumimoji="1" lang="zh-CN" altLang="en-US" sz="1800" dirty="0"/>
              <a:t>像素的比值，可以通过</a:t>
            </a:r>
            <a:r>
              <a:rPr kumimoji="1" lang="en-US" altLang="zh-CN" sz="1800" dirty="0" err="1"/>
              <a:t>window.devicePixelRatio</a:t>
            </a:r>
            <a:r>
              <a:rPr kumimoji="1" lang="zh-CN" altLang="en-US" sz="1800" dirty="0"/>
              <a:t>获取</a:t>
            </a:r>
            <a:endParaRPr lang="en-US" altLang="zh-CN" sz="1800" dirty="0"/>
          </a:p>
          <a:p>
            <a:pPr lvl="1"/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B0CA5-5680-3B45-B92F-5939978A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3" y="1598833"/>
            <a:ext cx="4762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624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en-US" altLang="zh-CN" dirty="0"/>
              <a:t>DPR</a:t>
            </a: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97F74724-EE45-A349-9C4A-1A6D5B3FF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1" y="883226"/>
            <a:ext cx="5067300" cy="3086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D0510A-C28E-6143-BA31-42B2DDE389CF}"/>
              </a:ext>
            </a:extLst>
          </p:cNvPr>
          <p:cNvSpPr txBox="1"/>
          <p:nvPr/>
        </p:nvSpPr>
        <p:spPr>
          <a:xfrm>
            <a:off x="1067963" y="4362595"/>
            <a:ext cx="75725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iphone6</a:t>
            </a:r>
            <a:r>
              <a:rPr kumimoji="1" lang="zh-CN" altLang="en-US" dirty="0"/>
              <a:t> </a:t>
            </a:r>
            <a:r>
              <a:rPr kumimoji="1" lang="en-US" altLang="zh-CN" dirty="0"/>
              <a:t>plus</a:t>
            </a:r>
            <a:r>
              <a:rPr kumimoji="1" lang="zh-CN" altLang="en-US" dirty="0"/>
              <a:t>的特殊之处：</a:t>
            </a:r>
            <a:r>
              <a:rPr kumimoji="1" lang="en-US" altLang="zh-CN" dirty="0">
                <a:hlinkClick r:id="rId4"/>
              </a:rPr>
              <a:t>https://www.paintcodeapp.com/news/iphone-6-screens-demystified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386851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109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什么是</a:t>
            </a:r>
            <a:r>
              <a:rPr lang="en-US" altLang="zh-CN" dirty="0"/>
              <a:t>viewport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      在</a:t>
            </a:r>
            <a:r>
              <a:rPr lang="en-US" altLang="zh-CN" sz="1800" dirty="0" err="1"/>
              <a:t>css</a:t>
            </a:r>
            <a:r>
              <a:rPr lang="zh-CN" altLang="en-US" sz="1800" dirty="0"/>
              <a:t>标准文档中，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（视口）被定义为</a:t>
            </a:r>
            <a:r>
              <a:rPr lang="zh-CN" altLang="en-US" sz="1800" dirty="0">
                <a:solidFill>
                  <a:srgbClr val="FF0000"/>
                </a:solidFill>
              </a:rPr>
              <a:t>初始包含块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什么是初始包含块？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      块级元素的特点：默认情况下其宽度是父元素宽度的</a:t>
            </a:r>
            <a:r>
              <a:rPr lang="en-US" altLang="zh-CN" sz="1800" dirty="0"/>
              <a:t>100%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        </a:t>
            </a:r>
            <a:r>
              <a:rPr lang="en-US" altLang="zh-CN" sz="1800" dirty="0"/>
              <a:t>div&gt;body&gt;html&gt;?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80803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viewport——</a:t>
            </a:r>
            <a:r>
              <a:rPr lang="zh-CN" altLang="en-US" dirty="0"/>
              <a:t>视口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viewport</a:t>
            </a:r>
            <a:r>
              <a:rPr lang="zh-CN" altLang="en-US" dirty="0"/>
              <a:t>的由来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移动设备的屏幕小，而当时的页面大多是为</a:t>
            </a:r>
            <a:r>
              <a:rPr lang="en-US" altLang="zh-CN" sz="1800" dirty="0"/>
              <a:t>PC</a:t>
            </a:r>
            <a:r>
              <a:rPr lang="zh-CN" altLang="en-US" sz="1800" dirty="0"/>
              <a:t>设计的，在移动设备上访问时会因可视区域变小，导致布局会乱掉。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于是浏览器厂商就提出了</a:t>
            </a:r>
            <a:r>
              <a:rPr lang="en-US" altLang="zh-CN" sz="1800" dirty="0"/>
              <a:t>viewport</a:t>
            </a:r>
            <a:r>
              <a:rPr lang="zh-CN" altLang="en-US" sz="1800" dirty="0"/>
              <a:t>，可以将它理解为一个虚拟的窗口，页面基于此进行布局，而那个时候</a:t>
            </a:r>
            <a:r>
              <a:rPr lang="en-US" altLang="zh-CN" sz="1800" dirty="0"/>
              <a:t>PC</a:t>
            </a:r>
            <a:r>
              <a:rPr lang="zh-CN" altLang="en-US" sz="1800" dirty="0"/>
              <a:t>的屏幕的分辨率较常见是</a:t>
            </a:r>
            <a:r>
              <a:rPr lang="en-US" altLang="zh-CN" sz="1800" dirty="0"/>
              <a:t>1024</a:t>
            </a:r>
            <a:r>
              <a:rPr lang="zh-CN" altLang="en-US" sz="1800" dirty="0"/>
              <a:t>*</a:t>
            </a:r>
            <a:r>
              <a:rPr lang="en-US" altLang="zh-CN" sz="1800" dirty="0"/>
              <a:t>768</a:t>
            </a:r>
            <a:r>
              <a:rPr lang="zh-CN" altLang="en-US" sz="1800" dirty="0"/>
              <a:t>，所以就给</a:t>
            </a:r>
            <a:r>
              <a:rPr lang="en-US" altLang="zh-CN" sz="1800" dirty="0"/>
              <a:t>viewport</a:t>
            </a:r>
            <a:r>
              <a:rPr lang="zh-CN" altLang="en-US" sz="1800" dirty="0"/>
              <a:t>设置了一个差不多的宽度（</a:t>
            </a:r>
            <a:r>
              <a:rPr lang="en-US" altLang="zh-CN" sz="1800" dirty="0"/>
              <a:t>980</a:t>
            </a:r>
            <a:r>
              <a:rPr lang="zh-CN" altLang="en-US" sz="1800" dirty="0"/>
              <a:t>），这样</a:t>
            </a:r>
            <a:r>
              <a:rPr lang="en-US" altLang="zh-CN" sz="1800" dirty="0"/>
              <a:t>PC</a:t>
            </a:r>
            <a:r>
              <a:rPr lang="zh-CN" altLang="en-US" sz="1800" dirty="0"/>
              <a:t>页面就可以正常的在移动设备上访问了</a:t>
            </a:r>
            <a:endParaRPr lang="en-US" altLang="zh-CN" sz="1800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0B764-2814-A34B-9534-8FB4CCA9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6" y="2251933"/>
            <a:ext cx="8635488" cy="12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403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flytek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flytek" id="{79ABD753-3791-4BC2-9507-812F0C9B074E}" vid="{A82AF66D-AA47-488C-B04A-735EA3BC640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iflytek</Template>
  <TotalTime>9139</TotalTime>
  <Words>2016</Words>
  <Application>Microsoft Macintosh PowerPoint</Application>
  <PresentationFormat>全屏显示(16:10)</PresentationFormat>
  <Paragraphs>181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方正大黑简体</vt:lpstr>
      <vt:lpstr>宋体</vt:lpstr>
      <vt:lpstr>Microsoft YaHei</vt:lpstr>
      <vt:lpstr>Microsoft YaHei</vt:lpstr>
      <vt:lpstr>Arial</vt:lpstr>
      <vt:lpstr>Calibri</vt:lpstr>
      <vt:lpstr>iflytek</vt:lpstr>
      <vt:lpstr>移动端web开发基础</vt:lpstr>
      <vt:lpstr>目录</vt:lpstr>
      <vt:lpstr>一、移动端web开发特点</vt:lpstr>
      <vt:lpstr>工欲善其事，必先利其器</vt:lpstr>
      <vt:lpstr>第一个移动端页面——Hello World</vt:lpstr>
      <vt:lpstr>认识单位</vt:lpstr>
      <vt:lpstr>常见DPR</vt:lpstr>
      <vt:lpstr>认识viewport——视口</vt:lpstr>
      <vt:lpstr>认识viewport——视口</vt:lpstr>
      <vt:lpstr>认识viewport——视口</vt:lpstr>
      <vt:lpstr>认识viewport——视口</vt:lpstr>
      <vt:lpstr>认识viewport——视口</vt:lpstr>
      <vt:lpstr>认识viewport——视口</vt:lpstr>
      <vt:lpstr>三个viewport理论</vt:lpstr>
      <vt:lpstr>idea viewport</vt:lpstr>
      <vt:lpstr>layout viewport</vt:lpstr>
      <vt:lpstr>补充</vt:lpstr>
      <vt:lpstr>补充</vt:lpstr>
      <vt:lpstr>css单位</vt:lpstr>
      <vt:lpstr>媒体查询</vt:lpstr>
      <vt:lpstr>布局方案</vt:lpstr>
      <vt:lpstr>布局方案</vt:lpstr>
      <vt:lpstr>布局方案</vt:lpstr>
      <vt:lpstr>布局方案</vt:lpstr>
      <vt:lpstr>最佳实践</vt:lpstr>
      <vt:lpstr>最佳实践</vt:lpstr>
      <vt:lpstr>最佳实践</vt:lpstr>
      <vt:lpstr>最佳实践</vt:lpstr>
      <vt:lpstr>最佳实践</vt:lpstr>
      <vt:lpstr>最佳实践</vt:lpstr>
      <vt:lpstr>最佳实践</vt:lpstr>
      <vt:lpstr>最佳实践</vt:lpstr>
      <vt:lpstr>谢谢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试用期6周述职报告</dc:title>
  <dc:creator>周懿</dc:creator>
  <cp:lastModifiedBy>Microsoft Office 用户</cp:lastModifiedBy>
  <cp:revision>1064</cp:revision>
  <dcterms:created xsi:type="dcterms:W3CDTF">2014-07-10T03:42:35Z</dcterms:created>
  <dcterms:modified xsi:type="dcterms:W3CDTF">2018-08-31T00:28:21Z</dcterms:modified>
</cp:coreProperties>
</file>